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7" r:id="rId2"/>
  </p:sldIdLst>
  <p:sldSz cx="51206400" cy="38404800"/>
  <p:notesSz cx="9388475" cy="7102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zabeth Ablah" initials="EA" lastIdx="7" clrIdx="0"/>
  <p:cmAuthor id="1" name="Samuel Ofei-Dodoo" initials="SO" lastIdx="9" clrIdx="1"/>
  <p:cmAuthor id="2" name="Baalmann, Michelle" initials="BM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902" autoAdjust="0"/>
  </p:normalViewPr>
  <p:slideViewPr>
    <p:cSldViewPr snapToGrid="0">
      <p:cViewPr>
        <p:scale>
          <a:sx n="18" d="100"/>
          <a:sy n="18" d="100"/>
        </p:scale>
        <p:origin x="-2580" y="-480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068338" cy="355123"/>
          </a:xfrm>
          <a:prstGeom prst="rect">
            <a:avLst/>
          </a:prstGeom>
          <a:noFill/>
          <a:ln>
            <a:noFill/>
          </a:ln>
        </p:spPr>
        <p:txBody>
          <a:bodyPr lIns="94213" tIns="94213" rIns="94213" bIns="94213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76408" marR="0" lvl="1" indent="-1570700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954247" marR="0" lvl="2" indent="-3142831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933516" marR="0" lvl="3" indent="-4703305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909925" marR="0" lvl="4" indent="-6274007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60844" marR="0" lvl="5" indent="-6130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73013" marR="0" lvl="6" indent="-12592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85183" marR="0" lvl="7" indent="-5965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97352" marR="0" lvl="8" indent="-12426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318506" y="0"/>
            <a:ext cx="4068338" cy="355123"/>
          </a:xfrm>
          <a:prstGeom prst="rect">
            <a:avLst/>
          </a:prstGeom>
          <a:noFill/>
          <a:ln>
            <a:noFill/>
          </a:ln>
        </p:spPr>
        <p:txBody>
          <a:bodyPr lIns="94213" tIns="94213" rIns="94213" bIns="94213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76408" marR="0" lvl="1" indent="-1570700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954247" marR="0" lvl="2" indent="-3142831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933516" marR="0" lvl="3" indent="-4703305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909925" marR="0" lvl="4" indent="-6274007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60844" marR="0" lvl="5" indent="-6130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73013" marR="0" lvl="6" indent="-12592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85183" marR="0" lvl="7" indent="-5965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97352" marR="0" lvl="8" indent="-12426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919413" y="533400"/>
            <a:ext cx="3549650" cy="26622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38848" y="3373676"/>
            <a:ext cx="7510780" cy="3196113"/>
          </a:xfrm>
          <a:prstGeom prst="rect">
            <a:avLst/>
          </a:prstGeom>
          <a:noFill/>
          <a:ln>
            <a:noFill/>
          </a:ln>
        </p:spPr>
        <p:txBody>
          <a:bodyPr lIns="94213" tIns="94213" rIns="94213" bIns="94213" anchor="t" anchorCtr="0"/>
          <a:lstStyle>
            <a:lvl1pPr marL="0" marR="0" lvl="0" indent="0" algn="l" rtl="0">
              <a:spcBef>
                <a:spcPts val="33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98582" marR="0" lvl="1" indent="-4881" algn="l" rtl="0">
              <a:spcBef>
                <a:spcPts val="33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98551" marR="0" lvl="2" indent="-11151" algn="l" rtl="0">
              <a:spcBef>
                <a:spcPts val="33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98522" marR="0" lvl="3" indent="-4721" algn="l" rtl="0">
              <a:spcBef>
                <a:spcPts val="33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98491" marR="0" lvl="4" indent="-10990" algn="l" rtl="0">
              <a:spcBef>
                <a:spcPts val="33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999468" marR="0" lvl="5" indent="-5568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399362" marR="0" lvl="6" indent="-11762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99255" marR="0" lvl="7" indent="-5254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199149" marR="0" lvl="8" indent="-11448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6745707"/>
            <a:ext cx="4068338" cy="355123"/>
          </a:xfrm>
          <a:prstGeom prst="rect">
            <a:avLst/>
          </a:prstGeom>
          <a:noFill/>
          <a:ln>
            <a:noFill/>
          </a:ln>
        </p:spPr>
        <p:txBody>
          <a:bodyPr lIns="94213" tIns="94213" rIns="94213" bIns="94213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76408" marR="0" lvl="1" indent="-1570700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954247" marR="0" lvl="2" indent="-3142831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933516" marR="0" lvl="3" indent="-4703305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909925" marR="0" lvl="4" indent="-6274007" algn="l" rtl="0">
              <a:spcBef>
                <a:spcPts val="0"/>
              </a:spcBef>
              <a:spcAft>
                <a:spcPts val="0"/>
              </a:spcAft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60844" marR="0" lvl="5" indent="-6130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73013" marR="0" lvl="6" indent="-12592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85183" marR="0" lvl="7" indent="-5965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97352" marR="0" lvl="8" indent="-12426" algn="l" rtl="0">
              <a:spcBef>
                <a:spcPts val="0"/>
              </a:spcBef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318506" y="6745707"/>
            <a:ext cx="4068338" cy="355123"/>
          </a:xfrm>
          <a:prstGeom prst="rect">
            <a:avLst/>
          </a:prstGeom>
          <a:noFill/>
          <a:ln>
            <a:noFill/>
          </a:ln>
        </p:spPr>
        <p:txBody>
          <a:bodyPr lIns="94213" tIns="47094" rIns="94213" bIns="47094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17802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 idx="2"/>
          </p:nvPr>
        </p:nvSpPr>
        <p:spPr>
          <a:xfrm>
            <a:off x="2919413" y="533400"/>
            <a:ext cx="3549650" cy="26622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938848" y="3373676"/>
            <a:ext cx="7510780" cy="3196113"/>
          </a:xfrm>
          <a:prstGeom prst="rect">
            <a:avLst/>
          </a:prstGeom>
          <a:noFill/>
          <a:ln>
            <a:noFill/>
          </a:ln>
        </p:spPr>
        <p:txBody>
          <a:bodyPr lIns="94213" tIns="47094" rIns="94213" bIns="47094" anchor="t" anchorCtr="0">
            <a:noAutofit/>
          </a:bodyPr>
          <a:lstStyle/>
          <a:p>
            <a:pPr>
              <a:spcBef>
                <a:spcPts val="0"/>
              </a:spcBef>
              <a:buSzPct val="25000"/>
            </a:pPr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5318506" y="6745707"/>
            <a:ext cx="4068338" cy="355123"/>
          </a:xfrm>
          <a:prstGeom prst="rect">
            <a:avLst/>
          </a:prstGeom>
          <a:noFill/>
          <a:ln>
            <a:noFill/>
          </a:ln>
        </p:spPr>
        <p:txBody>
          <a:bodyPr lIns="94213" tIns="47094" rIns="94213" bIns="47094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991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2559581" y="1537230"/>
            <a:ext cx="46087240" cy="640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99894" marR="0" lvl="5" indent="-6194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9787" marR="0" lvl="6" indent="-12386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199681" marR="0" lvl="7" indent="-5881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599574" marR="0" lvl="8" indent="-12073" algn="ctr" rtl="0">
              <a:spcBef>
                <a:spcPts val="0"/>
              </a:spcBef>
              <a:spcAft>
                <a:spcPts val="0"/>
              </a:spcAft>
              <a:buNone/>
              <a:defRPr sz="1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2559581" y="8960379"/>
            <a:ext cx="46087240" cy="25345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437393" marR="0" lvl="0" indent="-580143" algn="l" rtl="0"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117822" marR="0" lvl="1" indent="-457172" algn="l" rtl="0">
              <a:spcBef>
                <a:spcPts val="2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798251" marR="0" lvl="2" indent="-321500" algn="l" rtl="0">
              <a:spcBef>
                <a:spcPts val="20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717552" marR="0" lvl="3" indent="-431051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635462" marR="0" lvl="4" indent="-431262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557188" marR="0" lvl="5" indent="-435288" algn="l" rtl="0">
              <a:spcBef>
                <a:spcPts val="1680"/>
              </a:spcBef>
              <a:buClr>
                <a:schemeClr val="dk1"/>
              </a:buClr>
              <a:buSzPct val="1000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476674" marR="0" lvl="6" indent="-437074" algn="l" rtl="0">
              <a:spcBef>
                <a:spcPts val="1680"/>
              </a:spcBef>
              <a:buClr>
                <a:schemeClr val="dk1"/>
              </a:buClr>
              <a:buSzPct val="1000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6165" marR="0" lvl="7" indent="-438864" algn="l" rtl="0">
              <a:spcBef>
                <a:spcPts val="1680"/>
              </a:spcBef>
              <a:buClr>
                <a:schemeClr val="dk1"/>
              </a:buClr>
              <a:buSzPct val="1000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315652" marR="0" lvl="8" indent="-427952" algn="l" rtl="0">
              <a:spcBef>
                <a:spcPts val="1680"/>
              </a:spcBef>
              <a:buClr>
                <a:schemeClr val="dk1"/>
              </a:buClr>
              <a:buSzPct val="1000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2559581" y="35595191"/>
            <a:ext cx="11949640" cy="204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17864" marR="0" lvl="1" indent="-1524174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37116" marR="0" lvl="2" indent="-3049736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757756" marR="0" lvl="3" indent="-4563986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675621" marR="0" lvl="4" indent="-6088161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999799" marR="0" lvl="5" indent="-5949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399759" marR="0" lvl="6" indent="-1221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99719" marR="0" lvl="7" indent="-578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199679" marR="0" lvl="8" indent="-1205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17494782" y="35595191"/>
            <a:ext cx="16216841" cy="204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17864" marR="0" lvl="1" indent="-1524174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37116" marR="0" lvl="2" indent="-3049736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757756" marR="0" lvl="3" indent="-4563986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675621" marR="0" lvl="4" indent="-6088161" algn="l" rtl="0">
              <a:spcBef>
                <a:spcPts val="0"/>
              </a:spcBef>
              <a:spcAft>
                <a:spcPts val="0"/>
              </a:spcAft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999799" marR="0" lvl="5" indent="-5949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399759" marR="0" lvl="6" indent="-1221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99719" marR="0" lvl="7" indent="-578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199679" marR="0" lvl="8" indent="-12058" algn="l" rtl="0">
              <a:spcBef>
                <a:spcPts val="0"/>
              </a:spcBef>
              <a:buNone/>
              <a:defRPr sz="7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6697181" y="35595191"/>
            <a:ext cx="11949640" cy="2044699"/>
          </a:xfrm>
          <a:prstGeom prst="rect">
            <a:avLst/>
          </a:prstGeom>
          <a:noFill/>
          <a:ln>
            <a:noFill/>
          </a:ln>
        </p:spPr>
        <p:txBody>
          <a:bodyPr lIns="383875" tIns="191925" rIns="383875" bIns="19192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51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51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4309427" y="7010400"/>
            <a:ext cx="16413480" cy="308305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33400" y="7010400"/>
            <a:ext cx="16413480" cy="308305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Shape 21"/>
          <p:cNvSpPr txBox="1">
            <a:spLocks noGrp="1"/>
          </p:cNvSpPr>
          <p:nvPr>
            <p:ph type="ctrTitle" idx="4294967295"/>
          </p:nvPr>
        </p:nvSpPr>
        <p:spPr>
          <a:xfrm>
            <a:off x="0" y="-53470"/>
            <a:ext cx="51206400" cy="2363534"/>
          </a:xfrm>
          <a:prstGeom prst="rect">
            <a:avLst/>
          </a:prstGeom>
          <a:noFill/>
          <a:ln>
            <a:noFill/>
          </a:ln>
        </p:spPr>
        <p:txBody>
          <a:bodyPr lIns="383875" tIns="191925" rIns="383875" bIns="191925" anchor="ctr" anchorCtr="0">
            <a:noAutofit/>
          </a:bodyPr>
          <a:lstStyle/>
          <a:p>
            <a:pPr algn="l">
              <a:buSzPct val="25000"/>
            </a:pPr>
            <a:r>
              <a:rPr lang="en-US" sz="9000" dirty="0">
                <a:solidFill>
                  <a:schemeClr val="bg1"/>
                </a:solidFill>
                <a:latin typeface="Helvitica"/>
              </a:rPr>
              <a:t>Implementation of Structured Documentation to Improve </a:t>
            </a:r>
            <a:r>
              <a:rPr lang="en-US" sz="9000" dirty="0" smtClean="0">
                <a:solidFill>
                  <a:schemeClr val="bg1"/>
                </a:solidFill>
                <a:latin typeface="Helvitica"/>
              </a:rPr>
              <a:t>Adherence to </a:t>
            </a:r>
            <a:r>
              <a:rPr lang="en-US" sz="9000" dirty="0">
                <a:solidFill>
                  <a:schemeClr val="bg1"/>
                </a:solidFill>
                <a:latin typeface="Helvitica"/>
              </a:rPr>
              <a:t>Clinical </a:t>
            </a:r>
            <a:r>
              <a:rPr lang="en-US" sz="9000" dirty="0" smtClean="0">
                <a:solidFill>
                  <a:schemeClr val="bg1"/>
                </a:solidFill>
                <a:latin typeface="Helvitica"/>
              </a:rPr>
              <a:t>Guidelines </a:t>
            </a:r>
            <a:endParaRPr lang="en-US" sz="9000" b="1" dirty="0">
              <a:solidFill>
                <a:schemeClr val="bg1"/>
              </a:solidFill>
              <a:latin typeface="Helvitica"/>
              <a:ea typeface="Arial"/>
              <a:cs typeface="Arial"/>
              <a:sym typeface="Arial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subTitle" idx="4294967295"/>
          </p:nvPr>
        </p:nvSpPr>
        <p:spPr>
          <a:xfrm>
            <a:off x="2358188" y="2310062"/>
            <a:ext cx="42399285" cy="3441034"/>
          </a:xfrm>
          <a:prstGeom prst="rect">
            <a:avLst/>
          </a:prstGeom>
          <a:noFill/>
          <a:ln>
            <a:noFill/>
          </a:ln>
        </p:spPr>
        <p:txBody>
          <a:bodyPr lIns="383875" tIns="191925" rIns="383875" bIns="191925" anchor="t" anchorCtr="0">
            <a:noAutofit/>
          </a:bodyPr>
          <a:lstStyle/>
          <a:p>
            <a:pPr marL="0" indent="-69849" algn="ctr">
              <a:spcBef>
                <a:spcPts val="0"/>
              </a:spcBef>
              <a:buSzPct val="27500"/>
              <a:buNone/>
            </a:pPr>
            <a:r>
              <a:rPr lang="en-US" sz="5400" dirty="0">
                <a:solidFill>
                  <a:schemeClr val="bg1"/>
                </a:solidFill>
                <a:latin typeface="Helvitica"/>
              </a:rPr>
              <a:t>Emily Manlove, 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MD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1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</a:t>
            </a:r>
            <a:r>
              <a:rPr lang="en-US" sz="5400" dirty="0">
                <a:solidFill>
                  <a:schemeClr val="bg1"/>
                </a:solidFill>
                <a:latin typeface="Helvitica"/>
              </a:rPr>
              <a:t>Tara Neil, 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MD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</a:t>
            </a:r>
            <a:r>
              <a:rPr lang="en-US" sz="5400" dirty="0">
                <a:solidFill>
                  <a:schemeClr val="bg1"/>
                </a:solidFill>
                <a:latin typeface="Helvitica"/>
              </a:rPr>
              <a:t>Rachel 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Griffith, DO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</a:t>
            </a:r>
            <a:r>
              <a:rPr lang="en-US" sz="5400" dirty="0">
                <a:solidFill>
                  <a:schemeClr val="bg1"/>
                </a:solidFill>
                <a:latin typeface="Helvitica"/>
              </a:rPr>
              <a:t>Mary 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Masterman, MD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Michelle Baalmann, MD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Stephanie Shirey, MS2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3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 ; </a:t>
            </a:r>
            <a:r>
              <a:rPr lang="en-US" sz="5400" dirty="0" err="1" smtClean="0">
                <a:solidFill>
                  <a:schemeClr val="bg1"/>
                </a:solidFill>
                <a:latin typeface="Helvitica"/>
              </a:rPr>
              <a:t>Kieu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 Pham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4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Marilyn  Nguyen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4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; Samuel Ofei-Dodoo, Ph.D</a:t>
            </a:r>
            <a:r>
              <a:rPr lang="en-US" sz="5400" baseline="30000" dirty="0" smtClean="0">
                <a:solidFill>
                  <a:schemeClr val="bg1"/>
                </a:solidFill>
                <a:latin typeface="Helvitica"/>
              </a:rPr>
              <a:t>1</a:t>
            </a:r>
            <a:r>
              <a:rPr lang="en-US" sz="5400" dirty="0" smtClean="0">
                <a:solidFill>
                  <a:schemeClr val="bg1"/>
                </a:solidFill>
                <a:latin typeface="Helvitica"/>
              </a:rPr>
              <a:t>.</a:t>
            </a:r>
          </a:p>
          <a:p>
            <a:pPr marL="0" indent="-69849" algn="ctr">
              <a:spcBef>
                <a:spcPts val="0"/>
              </a:spcBef>
              <a:buSzPct val="27500"/>
              <a:buNone/>
            </a:pPr>
            <a:endParaRPr sz="4800" dirty="0">
              <a:solidFill>
                <a:schemeClr val="bg1"/>
              </a:solidFill>
              <a:latin typeface="Helvitica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69849" algn="ctr">
              <a:spcBef>
                <a:spcPts val="0"/>
              </a:spcBef>
              <a:buSzPct val="27500"/>
              <a:buNone/>
            </a:pPr>
            <a:r>
              <a:rPr lang="en-US" sz="4400" i="1" baseline="30000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1</a:t>
            </a:r>
            <a:r>
              <a:rPr lang="en-US" sz="4400" i="1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KUSM-W DFCM, </a:t>
            </a:r>
            <a:r>
              <a:rPr lang="en-US" sz="4400" i="1" baseline="30000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2</a:t>
            </a:r>
            <a:r>
              <a:rPr lang="en-US" sz="4400" i="1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KUSM-W DFM at Via Christi Hospitals, </a:t>
            </a:r>
            <a:r>
              <a:rPr lang="en-US" sz="4400" i="1" baseline="30000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3</a:t>
            </a:r>
            <a:r>
              <a:rPr lang="en-US" sz="4400" i="1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KUSM-W, </a:t>
            </a:r>
            <a:r>
              <a:rPr lang="en-US" sz="4400" i="1" baseline="30000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4</a:t>
            </a:r>
            <a:r>
              <a:rPr lang="en-US" sz="4400" i="1" dirty="0" smtClean="0">
                <a:solidFill>
                  <a:schemeClr val="lt1"/>
                </a:solidFill>
                <a:latin typeface="Helvitica"/>
                <a:ea typeface="Times New Roman"/>
                <a:cs typeface="Times New Roman" panose="02020603050405020304" pitchFamily="18" charset="0"/>
                <a:sym typeface="Times New Roman"/>
              </a:rPr>
              <a:t>Wichita State University</a:t>
            </a:r>
            <a:endParaRPr lang="en-US" sz="4400" i="1" dirty="0">
              <a:solidFill>
                <a:schemeClr val="lt1"/>
              </a:solidFill>
              <a:latin typeface="Helvitica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23" name="Shape 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03960" y="35422930"/>
            <a:ext cx="8473440" cy="1921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Shape 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265207" y="900367"/>
            <a:ext cx="4457700" cy="403859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17434560" y="7010400"/>
            <a:ext cx="16413480" cy="308305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3960" y="7437120"/>
            <a:ext cx="15072360" cy="2768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INTRODUCTION</a:t>
            </a:r>
          </a:p>
          <a:p>
            <a:pPr marL="571500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In Electronic Health Records, premade templates may improve performance or quality measures.</a:t>
            </a:r>
          </a:p>
          <a:p>
            <a:pPr marL="571500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Without templates, screening and complicated disease, such as pre-eclampsia, may be undertreated. </a:t>
            </a:r>
          </a:p>
          <a:p>
            <a:pPr marL="571500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In </a:t>
            </a:r>
            <a:r>
              <a:rPr lang="en-US" sz="4000" dirty="0"/>
              <a:t>March of 2017 Via Christi Family Medicine Residency Clinic (VCFMRC) implemented a “dot phrase” </a:t>
            </a:r>
            <a:r>
              <a:rPr lang="en-US" sz="4000" dirty="0" smtClean="0"/>
              <a:t>to function as structured </a:t>
            </a:r>
            <a:r>
              <a:rPr lang="en-US" sz="4000" dirty="0"/>
              <a:t>documentation for initial obstetrical (IOB) </a:t>
            </a:r>
            <a:r>
              <a:rPr lang="en-US" sz="4000" dirty="0" smtClean="0"/>
              <a:t>visits.</a:t>
            </a:r>
          </a:p>
          <a:p>
            <a:pPr marL="571500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This </a:t>
            </a:r>
            <a:r>
              <a:rPr lang="en-US" sz="4000" dirty="0"/>
              <a:t>structured </a:t>
            </a:r>
            <a:r>
              <a:rPr lang="en-US" sz="4000" dirty="0" smtClean="0"/>
              <a:t>template served </a:t>
            </a:r>
            <a:r>
              <a:rPr lang="en-US" sz="4000" dirty="0"/>
              <a:t>as a prompt for the physician to address the specific risk factors for </a:t>
            </a:r>
            <a:r>
              <a:rPr lang="en-US" sz="4000" dirty="0" smtClean="0"/>
              <a:t>pre-eclampsia at the initial pregnancy visit.</a:t>
            </a:r>
          </a:p>
          <a:p>
            <a:pPr marL="571500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Our </a:t>
            </a:r>
            <a:r>
              <a:rPr lang="en-US" sz="4000" dirty="0"/>
              <a:t>study aims to evaluate the utility of structured </a:t>
            </a:r>
            <a:r>
              <a:rPr lang="en-US" sz="4000" dirty="0" smtClean="0"/>
              <a:t>templates to improve </a:t>
            </a:r>
            <a:r>
              <a:rPr lang="en-US" sz="4000" dirty="0"/>
              <a:t>compliance with clinical </a:t>
            </a:r>
            <a:r>
              <a:rPr lang="en-US" sz="4000" dirty="0" smtClean="0"/>
              <a:t>guidelines.</a:t>
            </a:r>
          </a:p>
          <a:p>
            <a:pPr>
              <a:spcAft>
                <a:spcPts val="4200"/>
              </a:spcAft>
            </a:pPr>
            <a:endParaRPr lang="en-US" sz="5000" b="1" dirty="0"/>
          </a:p>
          <a:p>
            <a:pPr lvl="3"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METHODS</a:t>
            </a:r>
          </a:p>
          <a:p>
            <a:pPr lvl="3">
              <a:spcAft>
                <a:spcPts val="3000"/>
              </a:spcAft>
            </a:pPr>
            <a:r>
              <a:rPr lang="en-US" sz="4400" b="1" u="sng" dirty="0" smtClean="0">
                <a:latin typeface="Helvitica"/>
              </a:rPr>
              <a:t>Approach</a:t>
            </a:r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R</a:t>
            </a:r>
            <a:r>
              <a:rPr lang="en-US" sz="4000" dirty="0" smtClean="0"/>
              <a:t>isk </a:t>
            </a:r>
            <a:r>
              <a:rPr lang="en-US" sz="4000" dirty="0"/>
              <a:t>factors, past medical history, family medical history, and the gestational age in conjunction with the method that determines </a:t>
            </a:r>
            <a:r>
              <a:rPr lang="en-US" sz="4000" dirty="0" smtClean="0"/>
              <a:t>it were extracted from patient charts</a:t>
            </a:r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A pre-intervention analysis was compared to a post-intervention (template added) analysis.</a:t>
            </a:r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Special attention was paid to whether or not the physician recommended aspirin therapy in the setting of risk factors for </a:t>
            </a:r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A </a:t>
            </a:r>
            <a:r>
              <a:rPr lang="en-US" sz="4000" dirty="0"/>
              <a:t>total of 205 </a:t>
            </a:r>
            <a:r>
              <a:rPr lang="en-US" sz="4000" dirty="0" smtClean="0"/>
              <a:t>charts were </a:t>
            </a:r>
            <a:r>
              <a:rPr lang="en-US" sz="4000" dirty="0"/>
              <a:t>reviewed</a:t>
            </a:r>
            <a:r>
              <a:rPr lang="en-US" sz="4000" dirty="0" smtClean="0"/>
              <a:t>.</a:t>
            </a:r>
          </a:p>
          <a:p>
            <a:pPr lvl="3">
              <a:spcAft>
                <a:spcPts val="4200"/>
              </a:spcAft>
            </a:pPr>
            <a:r>
              <a:rPr lang="en-US" sz="4400" b="1" u="sng" dirty="0" smtClean="0"/>
              <a:t>Analysis</a:t>
            </a:r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Frequency distributions were calculated to examine the number of OB patients who were at risk for pre-eclampsia and the number of those who received aspirin recommendation based on their determined risks. </a:t>
            </a:r>
            <a:endParaRPr lang="en-US" sz="4000" dirty="0" smtClean="0"/>
          </a:p>
          <a:p>
            <a:pPr marL="571500" lvl="3" indent="-57150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Cumulative </a:t>
            </a:r>
            <a:r>
              <a:rPr lang="en-US" sz="4000" dirty="0"/>
              <a:t>risk, rate ratio, and percentage relative effect were </a:t>
            </a:r>
            <a:r>
              <a:rPr lang="en-US" sz="4000" dirty="0" smtClean="0"/>
              <a:t>calculated to assess for improved compliance. 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8105120" y="7437120"/>
            <a:ext cx="1507236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RESULTS</a:t>
            </a:r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The increase in compliance with guidelines with the use of the structured </a:t>
            </a:r>
            <a:r>
              <a:rPr lang="en-US" sz="4000" dirty="0" smtClean="0"/>
              <a:t>template was </a:t>
            </a:r>
            <a:r>
              <a:rPr lang="en-US" sz="4000" dirty="0"/>
              <a:t>324% [95% CI = 2.9, 3.1</a:t>
            </a:r>
            <a:r>
              <a:rPr lang="en-US" sz="4000" dirty="0" smtClean="0"/>
              <a:t>] </a:t>
            </a:r>
            <a:endParaRPr lang="en-US" sz="4000" dirty="0"/>
          </a:p>
          <a:p>
            <a:pPr>
              <a:spcAft>
                <a:spcPts val="3000"/>
              </a:spcAft>
            </a:pPr>
            <a:endParaRPr lang="en-US" sz="6600" b="1" dirty="0" smtClean="0"/>
          </a:p>
          <a:p>
            <a:pPr algn="ctr">
              <a:spcAft>
                <a:spcPts val="3000"/>
              </a:spcAft>
            </a:pPr>
            <a:endParaRPr lang="en-US" sz="6600" b="1" dirty="0" smtClean="0"/>
          </a:p>
          <a:p>
            <a:pPr algn="ctr">
              <a:spcAft>
                <a:spcPts val="3000"/>
              </a:spcAft>
            </a:pPr>
            <a:endParaRPr lang="en-US" sz="6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979987" y="7386916"/>
            <a:ext cx="15072360" cy="304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DISCUSSION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Residents were not adequately screening before the intervention was done (17% treatment rate)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The OB template greatly improved treatment rate (79% treatment rate)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A template can act as a checklist or a reminder in a complicated visit or encounters that require many tasks to be performed 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Structured documentation improves compliance with pre-eclampsia risk evaluation and treatment and may also improve compliance with other clinical guidelines.</a:t>
            </a:r>
          </a:p>
          <a:p>
            <a:pPr>
              <a:spcAft>
                <a:spcPts val="3000"/>
              </a:spcAft>
            </a:pPr>
            <a:endParaRPr lang="en-US" sz="4000" dirty="0" smtClean="0"/>
          </a:p>
          <a:p>
            <a:pPr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CONCLUSION 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Utility of the updated IOB structured documentation provided strong evidence as an effective prompt for physicians to appropriately recommend aspirin. </a:t>
            </a:r>
          </a:p>
          <a:p>
            <a:pPr>
              <a:spcAft>
                <a:spcPts val="3000"/>
              </a:spcAft>
            </a:pPr>
            <a:endParaRPr lang="en-US" sz="4000" dirty="0" smtClean="0"/>
          </a:p>
          <a:p>
            <a:pPr algn="ctr">
              <a:spcAft>
                <a:spcPts val="3000"/>
              </a:spcAft>
            </a:pPr>
            <a:r>
              <a:rPr lang="en-US" sz="6000" b="1" dirty="0" smtClean="0">
                <a:latin typeface="Helvitica"/>
              </a:rPr>
              <a:t>Study Limitations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Post-implementation</a:t>
            </a:r>
            <a:r>
              <a:rPr lang="en-US" sz="4000" dirty="0"/>
              <a:t>, documentation of preeclampsia risk was not standard as some residents deleted this section for patients with low risk factors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Unable to assess whether residents actually asked patients regarding risk factors (trusting documentation)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Some residents may have assessed aspirin risk on second or another OB visit (not first)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Some residents may have assessed risk and prescribed aspirin but not documented this in </a:t>
            </a:r>
            <a:r>
              <a:rPr lang="en-US" sz="4000" dirty="0" smtClean="0"/>
              <a:t>note</a:t>
            </a:r>
            <a:endParaRPr lang="en-US" sz="4000" dirty="0"/>
          </a:p>
          <a:p>
            <a:pPr algn="ctr">
              <a:spcAft>
                <a:spcPts val="3000"/>
              </a:spcAft>
            </a:pPr>
            <a:r>
              <a:rPr lang="en-US" sz="6000" b="1" dirty="0" smtClean="0"/>
              <a:t>Future </a:t>
            </a:r>
            <a:r>
              <a:rPr lang="en-US" sz="6000" b="1" dirty="0"/>
              <a:t>Studies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Assessment </a:t>
            </a:r>
            <a:r>
              <a:rPr lang="en-US" sz="4000" dirty="0"/>
              <a:t>of actual aspirin prescribing practices and filling by </a:t>
            </a:r>
            <a:r>
              <a:rPr lang="en-US" sz="4000" dirty="0" smtClean="0"/>
              <a:t>patients.</a:t>
            </a:r>
            <a:endParaRPr lang="en-US" sz="4000" dirty="0"/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Measure </a:t>
            </a:r>
            <a:r>
              <a:rPr lang="en-US" sz="4000" dirty="0" smtClean="0"/>
              <a:t>clinical </a:t>
            </a:r>
            <a:r>
              <a:rPr lang="en-US" sz="4000" dirty="0"/>
              <a:t>outcomes (e.g., rate of preeclampsia in patients before vs after implementation of template</a:t>
            </a:r>
            <a:r>
              <a:rPr lang="en-US" sz="4000" dirty="0" smtClean="0"/>
              <a:t>)</a:t>
            </a:r>
          </a:p>
          <a:p>
            <a:pPr marL="571500" indent="-5715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US" sz="4000" dirty="0" smtClean="0"/>
              <a:t>Longitudinal </a:t>
            </a:r>
            <a:r>
              <a:rPr lang="en-US" sz="4000" dirty="0"/>
              <a:t>study </a:t>
            </a:r>
            <a:r>
              <a:rPr lang="en-US" sz="4000" dirty="0" smtClean="0"/>
              <a:t>measuring results before</a:t>
            </a:r>
            <a:r>
              <a:rPr lang="en-US" sz="4000" dirty="0"/>
              <a:t>, after, and 3 months </a:t>
            </a:r>
            <a:r>
              <a:rPr lang="en-US" sz="4000" dirty="0" smtClean="0"/>
              <a:t>after intervention. </a:t>
            </a:r>
            <a:r>
              <a:rPr lang="en-US" sz="4000" dirty="0"/>
              <a:t>This </a:t>
            </a:r>
            <a:r>
              <a:rPr lang="en-US" sz="4000" dirty="0" smtClean="0"/>
              <a:t>would help </a:t>
            </a:r>
            <a:r>
              <a:rPr lang="en-US" sz="4000" dirty="0"/>
              <a:t>evaluate the effect and "dose response" of the dot phrase.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59594"/>
              </p:ext>
            </p:extLst>
          </p:nvPr>
        </p:nvGraphicFramePr>
        <p:xfrm>
          <a:off x="17907000" y="23137808"/>
          <a:ext cx="15468599" cy="13246002"/>
        </p:xfrm>
        <a:graphic>
          <a:graphicData uri="http://schemas.openxmlformats.org/drawingml/2006/table">
            <a:tbl>
              <a:tblPr firstRow="1" firstCol="1" bandRow="1"/>
              <a:tblGrid>
                <a:gridCol w="3605463"/>
                <a:gridCol w="3489610"/>
                <a:gridCol w="841759"/>
                <a:gridCol w="3345004"/>
                <a:gridCol w="4186763"/>
              </a:tblGrid>
              <a:tr h="712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Table 2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4088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i="1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Percent relative effect of OB dot phrase on Aspirin recommendation for patients at risk of pre-eclampsia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204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Risk of Pre-eclampsia?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Aspirin Recommendation 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Pre-structured document 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Post-structured document  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95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No/not documented 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2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862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Cumulative risk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18.64%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200" baseline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79.07%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2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Rate Ratio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4.24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5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Relative effect 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324% (4.24 - 1)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5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95% Confidence Interval</a:t>
                      </a:r>
                      <a:endParaRPr lang="en-US" sz="32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[2.9, 3.1]</a:t>
                      </a:r>
                      <a:endParaRPr lang="en-US" sz="32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2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0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482906"/>
              </p:ext>
            </p:extLst>
          </p:nvPr>
        </p:nvGraphicFramePr>
        <p:xfrm>
          <a:off x="18105120" y="12043906"/>
          <a:ext cx="15072359" cy="8581439"/>
        </p:xfrm>
        <a:graphic>
          <a:graphicData uri="http://schemas.openxmlformats.org/drawingml/2006/table">
            <a:tbl>
              <a:tblPr firstRow="1" firstCol="1" bandRow="1"/>
              <a:tblGrid>
                <a:gridCol w="2629628"/>
                <a:gridCol w="1349597"/>
                <a:gridCol w="1458122"/>
                <a:gridCol w="1349597"/>
                <a:gridCol w="1545776"/>
                <a:gridCol w="386792"/>
                <a:gridCol w="2023005"/>
                <a:gridCol w="1068547"/>
                <a:gridCol w="2023005"/>
                <a:gridCol w="1238290"/>
              </a:tblGrid>
              <a:tr h="7138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Table 1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3831">
                <a:tc grid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Descriptive statistics of patients who were at risk of pre-eclampsia and aspirin recommendation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Pre-structured document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Post-structured document 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7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Risk of pre-eclampsia?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Aspirin recommended?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Risk of pre-eclampsia?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Aspirin recommended? 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8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57.3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18.6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42.2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79.1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138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42.7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1.7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57.8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18.6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38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 documented 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79.7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36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2.3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83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103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102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en-US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6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 Template48x36-blank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690</Words>
  <Application>Microsoft Office PowerPoint</Application>
  <PresentationFormat>Custom</PresentationFormat>
  <Paragraphs>125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Poster Template48x36-blank</vt:lpstr>
      <vt:lpstr>Implementation of Structured Documentation to Improve Adherence to Clinical Guidelines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 Falls: Which Fall Variables Matter in Triage?</dc:title>
  <dc:creator>Elizabeth Ablah</dc:creator>
  <cp:lastModifiedBy>Griffith, Rachel</cp:lastModifiedBy>
  <cp:revision>64</cp:revision>
  <cp:lastPrinted>2017-04-11T16:24:38Z</cp:lastPrinted>
  <dcterms:modified xsi:type="dcterms:W3CDTF">2018-04-24T13:52:12Z</dcterms:modified>
</cp:coreProperties>
</file>